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64" r:id="rId5"/>
    <p:sldId id="312" r:id="rId6"/>
    <p:sldId id="313" r:id="rId7"/>
    <p:sldId id="315" r:id="rId8"/>
    <p:sldId id="317" r:id="rId9"/>
    <p:sldId id="318" r:id="rId10"/>
    <p:sldId id="319" r:id="rId11"/>
    <p:sldId id="320" r:id="rId12"/>
    <p:sldId id="321" r:id="rId13"/>
    <p:sldId id="32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1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4" d="100"/>
          <a:sy n="74" d="100"/>
        </p:scale>
        <p:origin x="10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6/16/2024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0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6/16/2024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6/16/2024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6/16/2024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6/16/2024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6/16/2024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8638" y="7781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1586002"/>
          </a:xfrm>
        </p:spPr>
        <p:txBody>
          <a:bodyPr>
            <a:normAutofit/>
          </a:bodyPr>
          <a:lstStyle/>
          <a:p>
            <a:r>
              <a:rPr lang="en-US" b="1" dirty="0">
                <a:solidFill>
                  <a:srgbClr val="C00000"/>
                </a:solidFill>
              </a:rPr>
              <a:t>Cyber terrorism</a:t>
            </a:r>
            <a:endParaRPr lang="en-US" sz="6800" b="1" dirty="0">
              <a:solidFill>
                <a:srgbClr val="C00000"/>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71130" y="3677266"/>
            <a:ext cx="8652788" cy="1684446"/>
          </a:xfrm>
        </p:spPr>
        <p:txBody>
          <a:bodyPr>
            <a:normAutofit/>
          </a:bodyPr>
          <a:lstStyle/>
          <a:p>
            <a:pPr algn="l">
              <a:spcAft>
                <a:spcPts val="600"/>
              </a:spcAft>
            </a:pPr>
            <a:r>
              <a:rPr lang="en-US" b="1" i="1" u="sng" dirty="0"/>
              <a:t>Subject: </a:t>
            </a:r>
            <a:r>
              <a:rPr lang="en-US" dirty="0"/>
              <a:t>Introduction to Cyber Security</a:t>
            </a:r>
          </a:p>
          <a:p>
            <a:pPr algn="l">
              <a:spcAft>
                <a:spcPts val="600"/>
              </a:spcAft>
            </a:pPr>
            <a:r>
              <a:rPr lang="en-US" b="1" i="1" u="sng" dirty="0"/>
              <a:t>Code:</a:t>
            </a:r>
            <a:r>
              <a:rPr lang="en-US" dirty="0"/>
              <a:t>21CS653</a:t>
            </a:r>
          </a:p>
          <a:p>
            <a:pPr algn="l">
              <a:spcAft>
                <a:spcPts val="600"/>
              </a:spcAft>
            </a:pPr>
            <a:r>
              <a:rPr lang="en-US" b="1" i="1" u="sng" dirty="0"/>
              <a:t>Module:</a:t>
            </a:r>
            <a:r>
              <a:rPr lang="en-US" dirty="0"/>
              <a:t>1(Cyber Crime)</a:t>
            </a:r>
          </a:p>
          <a:p>
            <a:pPr algn="l">
              <a:spcAft>
                <a:spcPts val="600"/>
              </a:spcAft>
            </a:pPr>
            <a:r>
              <a:rPr lang="en-US" b="1" i="1" u="sng" dirty="0"/>
              <a:t>Activity:</a:t>
            </a:r>
            <a:r>
              <a:rPr lang="en-US" dirty="0"/>
              <a:t>1</a:t>
            </a:r>
          </a:p>
          <a:p>
            <a:pPr algn="l">
              <a:spcAft>
                <a:spcPts val="600"/>
              </a:spcAft>
            </a:pPr>
            <a:endParaRPr lang="en-US" dirty="0"/>
          </a:p>
          <a:p>
            <a:pPr>
              <a:spcAft>
                <a:spcPts val="600"/>
              </a:spcAft>
            </a:pPr>
            <a:endParaRPr lang="en-US" sz="1800" dirty="0"/>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CA3BA-FDC6-D44E-DD45-78923956F3A5}"/>
              </a:ext>
            </a:extLst>
          </p:cNvPr>
          <p:cNvPicPr>
            <a:picLocks noChangeAspect="1"/>
          </p:cNvPicPr>
          <p:nvPr/>
        </p:nvPicPr>
        <p:blipFill>
          <a:blip r:embed="rId2"/>
          <a:stretch>
            <a:fillRect/>
          </a:stretch>
        </p:blipFill>
        <p:spPr>
          <a:xfrm>
            <a:off x="442453" y="452284"/>
            <a:ext cx="11316928" cy="5997677"/>
          </a:xfrm>
          <a:prstGeom prst="rect">
            <a:avLst/>
          </a:prstGeom>
        </p:spPr>
      </p:pic>
    </p:spTree>
    <p:extLst>
      <p:ext uri="{BB962C8B-B14F-4D97-AF65-F5344CB8AC3E}">
        <p14:creationId xmlns:p14="http://schemas.microsoft.com/office/powerpoint/2010/main" val="1582167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412955"/>
            <a:ext cx="10058400" cy="973393"/>
          </a:xfrm>
        </p:spPr>
        <p:txBody>
          <a:bodyPr>
            <a:normAutofit/>
          </a:bodyPr>
          <a:lstStyle/>
          <a:p>
            <a:r>
              <a:rPr lang="en-US" b="1" i="1" u="sng" dirty="0">
                <a:solidFill>
                  <a:srgbClr val="C00000"/>
                </a:solidFill>
              </a:rPr>
              <a:t>What is Cyber Terrorism:-</a:t>
            </a:r>
          </a:p>
        </p:txBody>
      </p:sp>
      <p:sp>
        <p:nvSpPr>
          <p:cNvPr id="5" name="Content Placeholder 4">
            <a:extLst>
              <a:ext uri="{FF2B5EF4-FFF2-40B4-BE49-F238E27FC236}">
                <a16:creationId xmlns:a16="http://schemas.microsoft.com/office/drawing/2014/main" id="{FCD251E0-EAE7-4229-0B30-1A290C26400B}"/>
              </a:ext>
            </a:extLst>
          </p:cNvPr>
          <p:cNvSpPr>
            <a:spLocks noGrp="1"/>
          </p:cNvSpPr>
          <p:nvPr>
            <p:ph idx="1"/>
          </p:nvPr>
        </p:nvSpPr>
        <p:spPr>
          <a:xfrm>
            <a:off x="1066800" y="1514168"/>
            <a:ext cx="6071419" cy="4438576"/>
          </a:xfrm>
        </p:spPr>
        <p:txBody>
          <a:bodyPr>
            <a:noAutofit/>
          </a:bodyPr>
          <a:lstStyle/>
          <a:p>
            <a:pPr>
              <a:buFont typeface="Wingdings" panose="05000000000000000000" pitchFamily="2" charset="2"/>
              <a:buChar char="v"/>
            </a:pPr>
            <a:r>
              <a:rPr lang="en-US" sz="2000" i="1" dirty="0"/>
              <a:t>Cyber terrorism involves the use of the internet .</a:t>
            </a:r>
          </a:p>
          <a:p>
            <a:pPr>
              <a:buFont typeface="Wingdings" panose="05000000000000000000" pitchFamily="2" charset="2"/>
              <a:buChar char="v"/>
            </a:pPr>
            <a:r>
              <a:rPr lang="en-US" sz="2000" i="1" dirty="0"/>
              <a:t>Digital technologies to carry out malicious activities (Hacking, phishing, etc..)with the intent to cause fear, disrupt systems, or harm individuals, organizations, or governments.</a:t>
            </a:r>
          </a:p>
          <a:p>
            <a:pPr>
              <a:buFont typeface="Wingdings" panose="05000000000000000000" pitchFamily="2" charset="2"/>
              <a:buChar char="v"/>
            </a:pPr>
            <a:r>
              <a:rPr lang="en-US" sz="2000" i="1" dirty="0"/>
              <a:t>It typically includes attacks on computer systems, networks, or data, and can range from disrupting critical infrastructure to stealing sensitive information or propagating propaganda(Propagating propaganda means spreading information, ideas, or rumors deliberately to influence people's opinions or behaviors.) to incite violence.</a:t>
            </a:r>
            <a:endParaRPr lang="en-IN" sz="2000" i="1" dirty="0"/>
          </a:p>
        </p:txBody>
      </p:sp>
      <p:pic>
        <p:nvPicPr>
          <p:cNvPr id="7" name="Picture 6">
            <a:extLst>
              <a:ext uri="{FF2B5EF4-FFF2-40B4-BE49-F238E27FC236}">
                <a16:creationId xmlns:a16="http://schemas.microsoft.com/office/drawing/2014/main" id="{2DBC6E93-79D8-E2B3-83A2-906BD2D0E205}"/>
              </a:ext>
            </a:extLst>
          </p:cNvPr>
          <p:cNvPicPr>
            <a:picLocks noChangeAspect="1"/>
          </p:cNvPicPr>
          <p:nvPr/>
        </p:nvPicPr>
        <p:blipFill>
          <a:blip r:embed="rId4"/>
          <a:stretch>
            <a:fillRect/>
          </a:stretch>
        </p:blipFill>
        <p:spPr>
          <a:xfrm>
            <a:off x="7264195" y="1174954"/>
            <a:ext cx="4298540" cy="3009900"/>
          </a:xfrm>
          <a:prstGeom prst="rect">
            <a:avLst/>
          </a:prstGeom>
        </p:spPr>
      </p:pic>
    </p:spTree>
    <p:extLst>
      <p:ext uri="{BB962C8B-B14F-4D97-AF65-F5344CB8AC3E}">
        <p14:creationId xmlns:p14="http://schemas.microsoft.com/office/powerpoint/2010/main" val="3192257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A080-5FD9-FD0F-9748-AB62D448B9ED}"/>
              </a:ext>
            </a:extLst>
          </p:cNvPr>
          <p:cNvSpPr>
            <a:spLocks noGrp="1"/>
          </p:cNvSpPr>
          <p:nvPr>
            <p:ph type="title"/>
          </p:nvPr>
        </p:nvSpPr>
        <p:spPr>
          <a:xfrm>
            <a:off x="1066800" y="442452"/>
            <a:ext cx="10058400" cy="1032387"/>
          </a:xfrm>
        </p:spPr>
        <p:txBody>
          <a:bodyPr/>
          <a:lstStyle/>
          <a:p>
            <a:r>
              <a:rPr lang="en-IN" b="1" i="1" u="sng" dirty="0">
                <a:solidFill>
                  <a:srgbClr val="C00000"/>
                </a:solidFill>
              </a:rPr>
              <a:t>Characteristics of Cyber Terrorism:-</a:t>
            </a:r>
          </a:p>
        </p:txBody>
      </p:sp>
      <p:sp>
        <p:nvSpPr>
          <p:cNvPr id="3" name="Content Placeholder 2">
            <a:extLst>
              <a:ext uri="{FF2B5EF4-FFF2-40B4-BE49-F238E27FC236}">
                <a16:creationId xmlns:a16="http://schemas.microsoft.com/office/drawing/2014/main" id="{6C817DB2-C42B-BA32-D6F9-380F18D5FBFC}"/>
              </a:ext>
            </a:extLst>
          </p:cNvPr>
          <p:cNvSpPr>
            <a:spLocks noGrp="1"/>
          </p:cNvSpPr>
          <p:nvPr>
            <p:ph idx="1"/>
          </p:nvPr>
        </p:nvSpPr>
        <p:spPr>
          <a:xfrm>
            <a:off x="1066800" y="1396181"/>
            <a:ext cx="10058400" cy="4916129"/>
          </a:xfrm>
        </p:spPr>
        <p:txBody>
          <a:bodyPr>
            <a:normAutofit/>
          </a:bodyPr>
          <a:lstStyle/>
          <a:p>
            <a:pPr>
              <a:buFont typeface="Wingdings" panose="05000000000000000000" pitchFamily="2" charset="2"/>
              <a:buChar char="q"/>
            </a:pPr>
            <a:r>
              <a:rPr lang="en-IN" sz="2000" b="1" i="1" u="sng" dirty="0">
                <a:solidFill>
                  <a:srgbClr val="00B050"/>
                </a:solidFill>
              </a:rPr>
              <a:t>Motivation:-</a:t>
            </a:r>
            <a:r>
              <a:rPr lang="en-US" sz="2000" b="1" i="1" u="sng" dirty="0">
                <a:solidFill>
                  <a:srgbClr val="00B050"/>
                </a:solidFill>
              </a:rPr>
              <a:t> </a:t>
            </a:r>
            <a:r>
              <a:rPr lang="en-US" sz="1800" i="1" dirty="0"/>
              <a:t>Cyber terrorists are usually driven by ideological, political, or religious goals. Their primary aim is to cause fear, disrupt activities, or achieve propaganda objectives.</a:t>
            </a:r>
          </a:p>
          <a:p>
            <a:pPr>
              <a:buFont typeface="Wingdings" panose="05000000000000000000" pitchFamily="2" charset="2"/>
              <a:buChar char="q"/>
            </a:pPr>
            <a:r>
              <a:rPr lang="en-US" sz="2000" b="1" i="1" u="sng" dirty="0">
                <a:solidFill>
                  <a:srgbClr val="00B050"/>
                </a:solidFill>
              </a:rPr>
              <a:t>Targets:- </a:t>
            </a:r>
            <a:r>
              <a:rPr lang="en-US" sz="1800" i="1" dirty="0"/>
              <a:t>Common targets include government systems, critical infrastructure (such as power grids, water supplies, and transportation systems), financial institutions, and private sector companies.</a:t>
            </a:r>
          </a:p>
          <a:p>
            <a:pPr>
              <a:buFont typeface="Wingdings" panose="05000000000000000000" pitchFamily="2" charset="2"/>
              <a:buChar char="q"/>
            </a:pPr>
            <a:r>
              <a:rPr lang="en-US" sz="2000" b="1" i="1" u="sng" dirty="0">
                <a:solidFill>
                  <a:srgbClr val="00B050"/>
                </a:solidFill>
              </a:rPr>
              <a:t>Methods:- </a:t>
            </a:r>
          </a:p>
          <a:p>
            <a:pPr>
              <a:buFont typeface="Arial" panose="020B0604020202020204" pitchFamily="34" charset="0"/>
              <a:buChar char="•"/>
            </a:pPr>
            <a:r>
              <a:rPr lang="en-US" sz="1800" b="1" i="1" u="sng" dirty="0">
                <a:solidFill>
                  <a:srgbClr val="002060"/>
                </a:solidFill>
              </a:rPr>
              <a:t>Distributed Denial of Service (DDoS) Attacks: </a:t>
            </a:r>
            <a:r>
              <a:rPr lang="en-US" sz="1800" i="1" dirty="0"/>
              <a:t>Overwhelming systems with traffic to make them inaccessible.</a:t>
            </a:r>
          </a:p>
          <a:p>
            <a:pPr>
              <a:buFont typeface="Arial" panose="020B0604020202020204" pitchFamily="34" charset="0"/>
              <a:buChar char="•"/>
            </a:pPr>
            <a:r>
              <a:rPr lang="en-US" sz="1800" b="1" i="1" u="sng" dirty="0">
                <a:solidFill>
                  <a:srgbClr val="002060"/>
                </a:solidFill>
              </a:rPr>
              <a:t>Malware: </a:t>
            </a:r>
            <a:r>
              <a:rPr lang="en-US" sz="1800" i="1" dirty="0"/>
              <a:t>Using viruses, worms, or trojans to damage or gain unauthorized access to systems .</a:t>
            </a:r>
          </a:p>
          <a:p>
            <a:pPr>
              <a:buFont typeface="Arial" panose="020B0604020202020204" pitchFamily="34" charset="0"/>
              <a:buChar char="•"/>
            </a:pPr>
            <a:r>
              <a:rPr lang="en-US" sz="1800" b="1" i="1" u="sng" dirty="0">
                <a:solidFill>
                  <a:srgbClr val="002060"/>
                </a:solidFill>
              </a:rPr>
              <a:t>Phishing: </a:t>
            </a:r>
            <a:r>
              <a:rPr lang="en-US" sz="1800" i="1" dirty="0"/>
              <a:t>Deceptive attempts to obtain sensitive information by masquerading as a trustworthy entity.</a:t>
            </a:r>
          </a:p>
          <a:p>
            <a:pPr>
              <a:buFont typeface="Arial" panose="020B0604020202020204" pitchFamily="34" charset="0"/>
              <a:buChar char="•"/>
            </a:pPr>
            <a:r>
              <a:rPr lang="en-US" sz="1800" b="1" i="1" u="sng" dirty="0">
                <a:solidFill>
                  <a:srgbClr val="002060"/>
                </a:solidFill>
              </a:rPr>
              <a:t>Ransomware:</a:t>
            </a:r>
            <a:r>
              <a:rPr lang="en-US" sz="1800" i="1" dirty="0"/>
              <a:t> Encrypting a victim's data and demanding a ransom for the decryption key.</a:t>
            </a:r>
          </a:p>
          <a:p>
            <a:pPr>
              <a:buFont typeface="Arial" panose="020B0604020202020204" pitchFamily="34" charset="0"/>
              <a:buChar char="•"/>
            </a:pPr>
            <a:r>
              <a:rPr lang="en-US" sz="1800" b="1" i="1" u="sng" dirty="0">
                <a:solidFill>
                  <a:srgbClr val="002060"/>
                </a:solidFill>
              </a:rPr>
              <a:t>Hacking: </a:t>
            </a:r>
            <a:r>
              <a:rPr lang="en-US" sz="1800" i="1" dirty="0"/>
              <a:t>Unauthorized access to computer systems to steal, alter, or destroy data.</a:t>
            </a:r>
            <a:endParaRPr lang="en-IN" sz="1800" i="1" dirty="0"/>
          </a:p>
        </p:txBody>
      </p:sp>
    </p:spTree>
    <p:extLst>
      <p:ext uri="{BB962C8B-B14F-4D97-AF65-F5344CB8AC3E}">
        <p14:creationId xmlns:p14="http://schemas.microsoft.com/office/powerpoint/2010/main" val="164456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FB44-468E-04D8-DB43-27121F8268B1}"/>
              </a:ext>
            </a:extLst>
          </p:cNvPr>
          <p:cNvSpPr>
            <a:spLocks noGrp="1"/>
          </p:cNvSpPr>
          <p:nvPr>
            <p:ph type="title"/>
          </p:nvPr>
        </p:nvSpPr>
        <p:spPr/>
        <p:txBody>
          <a:bodyPr/>
          <a:lstStyle/>
          <a:p>
            <a:r>
              <a:rPr lang="en-IN" b="1" i="1" u="sng" dirty="0">
                <a:solidFill>
                  <a:srgbClr val="C00000"/>
                </a:solidFill>
              </a:rPr>
              <a:t>Real time example:-</a:t>
            </a:r>
            <a:br>
              <a:rPr lang="en-IN" dirty="0"/>
            </a:br>
            <a:r>
              <a:rPr lang="en-IN" b="1" i="1" dirty="0">
                <a:solidFill>
                  <a:srgbClr val="7030A0"/>
                </a:solidFill>
              </a:rPr>
              <a:t>The 2020 Solar Winds Cyber Attack</a:t>
            </a:r>
            <a:endParaRPr lang="en-IN" dirty="0"/>
          </a:p>
        </p:txBody>
      </p:sp>
      <p:sp>
        <p:nvSpPr>
          <p:cNvPr id="3" name="Text Placeholder 2">
            <a:extLst>
              <a:ext uri="{FF2B5EF4-FFF2-40B4-BE49-F238E27FC236}">
                <a16:creationId xmlns:a16="http://schemas.microsoft.com/office/drawing/2014/main" id="{1DE82693-A089-461D-5F67-44F60213279B}"/>
              </a:ext>
            </a:extLst>
          </p:cNvPr>
          <p:cNvSpPr>
            <a:spLocks noGrp="1"/>
          </p:cNvSpPr>
          <p:nvPr>
            <p:ph type="body" idx="1"/>
          </p:nvPr>
        </p:nvSpPr>
        <p:spPr/>
        <p:txBody>
          <a:bodyPr>
            <a:normAutofit/>
          </a:bodyPr>
          <a:lstStyle/>
          <a:p>
            <a:r>
              <a:rPr lang="en-IN" i="1" u="sng" dirty="0"/>
              <a:t>Incident Over View</a:t>
            </a:r>
          </a:p>
        </p:txBody>
      </p:sp>
      <p:pic>
        <p:nvPicPr>
          <p:cNvPr id="9" name="Content Placeholder 8">
            <a:extLst>
              <a:ext uri="{FF2B5EF4-FFF2-40B4-BE49-F238E27FC236}">
                <a16:creationId xmlns:a16="http://schemas.microsoft.com/office/drawing/2014/main" id="{19305C41-273D-5618-B228-BB1B2F80F166}"/>
              </a:ext>
            </a:extLst>
          </p:cNvPr>
          <p:cNvPicPr>
            <a:picLocks noGrp="1" noChangeAspect="1"/>
          </p:cNvPicPr>
          <p:nvPr>
            <p:ph sz="half" idx="2"/>
          </p:nvPr>
        </p:nvPicPr>
        <p:blipFill>
          <a:blip r:embed="rId2"/>
          <a:stretch>
            <a:fillRect/>
          </a:stretch>
        </p:blipFill>
        <p:spPr>
          <a:xfrm>
            <a:off x="1069975" y="3062585"/>
            <a:ext cx="4664075" cy="2623542"/>
          </a:xfrm>
          <a:prstGeom prst="rect">
            <a:avLst/>
          </a:prstGeom>
        </p:spPr>
      </p:pic>
      <p:sp>
        <p:nvSpPr>
          <p:cNvPr id="5" name="Text Placeholder 4">
            <a:extLst>
              <a:ext uri="{FF2B5EF4-FFF2-40B4-BE49-F238E27FC236}">
                <a16:creationId xmlns:a16="http://schemas.microsoft.com/office/drawing/2014/main" id="{7111CCB7-AA40-D628-1978-BD3E08666C1E}"/>
              </a:ext>
            </a:extLst>
          </p:cNvPr>
          <p:cNvSpPr>
            <a:spLocks noGrp="1"/>
          </p:cNvSpPr>
          <p:nvPr>
            <p:ph type="body" sz="quarter" idx="3"/>
          </p:nvPr>
        </p:nvSpPr>
        <p:spPr/>
        <p:txBody>
          <a:bodyPr>
            <a:normAutofit/>
          </a:bodyPr>
          <a:lstStyle/>
          <a:p>
            <a:r>
              <a:rPr lang="en-IN" i="1" u="sng" dirty="0"/>
              <a:t>Date:-</a:t>
            </a:r>
            <a:r>
              <a:rPr lang="en-IN" b="0" i="1" dirty="0"/>
              <a:t>Discovered in December 2020</a:t>
            </a:r>
          </a:p>
          <a:p>
            <a:endParaRPr lang="en-IN" dirty="0"/>
          </a:p>
        </p:txBody>
      </p:sp>
      <p:pic>
        <p:nvPicPr>
          <p:cNvPr id="10" name="Content Placeholder 9">
            <a:extLst>
              <a:ext uri="{FF2B5EF4-FFF2-40B4-BE49-F238E27FC236}">
                <a16:creationId xmlns:a16="http://schemas.microsoft.com/office/drawing/2014/main" id="{CD6848F9-28F3-31B4-29E1-071E13C7516A}"/>
              </a:ext>
            </a:extLst>
          </p:cNvPr>
          <p:cNvPicPr>
            <a:picLocks noGrp="1" noChangeAspect="1"/>
          </p:cNvPicPr>
          <p:nvPr>
            <p:ph sz="quarter" idx="4"/>
          </p:nvPr>
        </p:nvPicPr>
        <p:blipFill>
          <a:blip r:embed="rId3"/>
          <a:stretch>
            <a:fillRect/>
          </a:stretch>
        </p:blipFill>
        <p:spPr>
          <a:xfrm>
            <a:off x="7208044" y="2792413"/>
            <a:ext cx="3163887" cy="3163887"/>
          </a:xfrm>
          <a:prstGeom prst="rect">
            <a:avLst/>
          </a:prstGeom>
        </p:spPr>
      </p:pic>
    </p:spTree>
    <p:extLst>
      <p:ext uri="{BB962C8B-B14F-4D97-AF65-F5344CB8AC3E}">
        <p14:creationId xmlns:p14="http://schemas.microsoft.com/office/powerpoint/2010/main" val="180099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F2C-E365-289B-DE47-64ED8BB756F1}"/>
              </a:ext>
            </a:extLst>
          </p:cNvPr>
          <p:cNvSpPr>
            <a:spLocks noGrp="1"/>
          </p:cNvSpPr>
          <p:nvPr>
            <p:ph type="title"/>
          </p:nvPr>
        </p:nvSpPr>
        <p:spPr/>
        <p:txBody>
          <a:bodyPr/>
          <a:lstStyle/>
          <a:p>
            <a:r>
              <a:rPr lang="en-IN" b="1" i="1" u="sng" dirty="0">
                <a:solidFill>
                  <a:srgbClr val="7030A0"/>
                </a:solidFill>
              </a:rPr>
              <a:t>The 2020 Solar Winds Cyber Attack:-</a:t>
            </a:r>
            <a:endParaRPr lang="en-IN" u="sng" dirty="0"/>
          </a:p>
        </p:txBody>
      </p:sp>
      <p:sp>
        <p:nvSpPr>
          <p:cNvPr id="3" name="Content Placeholder 2">
            <a:extLst>
              <a:ext uri="{FF2B5EF4-FFF2-40B4-BE49-F238E27FC236}">
                <a16:creationId xmlns:a16="http://schemas.microsoft.com/office/drawing/2014/main" id="{E2A31347-2551-BC0A-2A04-FB3D45E0889A}"/>
              </a:ext>
            </a:extLst>
          </p:cNvPr>
          <p:cNvSpPr>
            <a:spLocks noGrp="1"/>
          </p:cNvSpPr>
          <p:nvPr>
            <p:ph idx="1"/>
          </p:nvPr>
        </p:nvSpPr>
        <p:spPr/>
        <p:txBody>
          <a:bodyPr>
            <a:normAutofit/>
          </a:bodyPr>
          <a:lstStyle/>
          <a:p>
            <a:pPr>
              <a:buFont typeface="Wingdings" panose="05000000000000000000" pitchFamily="2" charset="2"/>
              <a:buChar char="v"/>
            </a:pPr>
            <a:r>
              <a:rPr lang="en-IN" sz="3200" b="1" i="1" u="sng" dirty="0">
                <a:solidFill>
                  <a:srgbClr val="00B050"/>
                </a:solidFill>
              </a:rPr>
              <a:t>Date:- </a:t>
            </a:r>
            <a:r>
              <a:rPr lang="en-IN" sz="2800" dirty="0"/>
              <a:t>Discovered in December 2020</a:t>
            </a:r>
          </a:p>
          <a:p>
            <a:pPr>
              <a:buFont typeface="Wingdings" panose="05000000000000000000" pitchFamily="2" charset="2"/>
              <a:buChar char="v"/>
            </a:pPr>
            <a:r>
              <a:rPr lang="en-IN" sz="3200" b="1" i="1" u="sng" dirty="0">
                <a:solidFill>
                  <a:srgbClr val="00B050"/>
                </a:solidFill>
              </a:rPr>
              <a:t>Target:-</a:t>
            </a:r>
            <a:r>
              <a:rPr lang="en-US" sz="3200" b="1" i="1" u="sng" dirty="0">
                <a:solidFill>
                  <a:srgbClr val="00B050"/>
                </a:solidFill>
              </a:rPr>
              <a:t> </a:t>
            </a:r>
            <a:r>
              <a:rPr lang="en-US" sz="2800" dirty="0"/>
              <a:t>Numerous organizations, including U.S. government agencies, private sector companies, and critical infrastructure entities</a:t>
            </a:r>
          </a:p>
          <a:p>
            <a:pPr>
              <a:buFont typeface="Wingdings" panose="05000000000000000000" pitchFamily="2" charset="2"/>
              <a:buChar char="v"/>
            </a:pPr>
            <a:r>
              <a:rPr lang="en-US" sz="3200" b="1" i="1" u="sng" dirty="0">
                <a:solidFill>
                  <a:srgbClr val="00B050"/>
                </a:solidFill>
              </a:rPr>
              <a:t>Impact:- </a:t>
            </a:r>
            <a:r>
              <a:rPr lang="en-US" sz="2800" dirty="0"/>
              <a:t>Compromise of a widely-used IT management software, leading to potential access to sensitive data and systems across many sectors</a:t>
            </a:r>
            <a:endParaRPr lang="en-IN" sz="2800" dirty="0"/>
          </a:p>
        </p:txBody>
      </p:sp>
    </p:spTree>
    <p:extLst>
      <p:ext uri="{BB962C8B-B14F-4D97-AF65-F5344CB8AC3E}">
        <p14:creationId xmlns:p14="http://schemas.microsoft.com/office/powerpoint/2010/main" val="36532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994EB-6B55-7EDD-208B-29DA82303B30}"/>
              </a:ext>
            </a:extLst>
          </p:cNvPr>
          <p:cNvSpPr>
            <a:spLocks noGrp="1"/>
          </p:cNvSpPr>
          <p:nvPr>
            <p:ph type="title"/>
          </p:nvPr>
        </p:nvSpPr>
        <p:spPr>
          <a:xfrm>
            <a:off x="1066800" y="442452"/>
            <a:ext cx="10058400" cy="825909"/>
          </a:xfrm>
        </p:spPr>
        <p:txBody>
          <a:bodyPr>
            <a:normAutofit/>
          </a:bodyPr>
          <a:lstStyle/>
          <a:p>
            <a:r>
              <a:rPr lang="en-IN" b="1" i="1" u="sng" dirty="0">
                <a:solidFill>
                  <a:srgbClr val="C00000"/>
                </a:solidFill>
              </a:rPr>
              <a:t>Details:-</a:t>
            </a:r>
          </a:p>
        </p:txBody>
      </p:sp>
      <p:sp>
        <p:nvSpPr>
          <p:cNvPr id="3" name="Content Placeholder 2">
            <a:extLst>
              <a:ext uri="{FF2B5EF4-FFF2-40B4-BE49-F238E27FC236}">
                <a16:creationId xmlns:a16="http://schemas.microsoft.com/office/drawing/2014/main" id="{728202C5-36FE-6D6B-7862-231777F7038F}"/>
              </a:ext>
            </a:extLst>
          </p:cNvPr>
          <p:cNvSpPr>
            <a:spLocks noGrp="1"/>
          </p:cNvSpPr>
          <p:nvPr>
            <p:ph idx="1"/>
          </p:nvPr>
        </p:nvSpPr>
        <p:spPr>
          <a:xfrm>
            <a:off x="412955" y="1111045"/>
            <a:ext cx="11484077" cy="5397909"/>
          </a:xfrm>
        </p:spPr>
        <p:txBody>
          <a:bodyPr>
            <a:normAutofit fontScale="85000" lnSpcReduction="10000"/>
          </a:bodyPr>
          <a:lstStyle/>
          <a:p>
            <a:pPr>
              <a:buFont typeface="Wingdings" panose="05000000000000000000" pitchFamily="2" charset="2"/>
              <a:buChar char="Ø"/>
            </a:pPr>
            <a:r>
              <a:rPr lang="en-US" sz="2800" b="1" i="1" u="sng" dirty="0">
                <a:solidFill>
                  <a:srgbClr val="00B050"/>
                </a:solidFill>
              </a:rPr>
              <a:t>Background:</a:t>
            </a:r>
          </a:p>
          <a:p>
            <a:r>
              <a:rPr lang="en-US" sz="2100" b="1" i="1" u="sng" dirty="0">
                <a:solidFill>
                  <a:srgbClr val="002060"/>
                </a:solidFill>
              </a:rPr>
              <a:t>SolarWinds Software: </a:t>
            </a:r>
            <a:r>
              <a:rPr lang="en-US" sz="1800" i="1" dirty="0"/>
              <a:t>SolarWinds provides IT management software used by thousands of organizations globally. The attack targeted the Orion software platform, which is used for network monitoring and management.</a:t>
            </a:r>
          </a:p>
          <a:p>
            <a:r>
              <a:rPr lang="en-US" sz="2100" b="1" i="1" u="sng" dirty="0">
                <a:solidFill>
                  <a:srgbClr val="002060"/>
                </a:solidFill>
              </a:rPr>
              <a:t>Attack Duration: </a:t>
            </a:r>
            <a:r>
              <a:rPr lang="en-US" sz="1800" i="1" dirty="0"/>
              <a:t>The malicious code was inserted into the Orion software updates distributed between March and June 20</a:t>
            </a:r>
          </a:p>
          <a:p>
            <a:pPr>
              <a:buFont typeface="Wingdings" panose="05000000000000000000" pitchFamily="2" charset="2"/>
              <a:buChar char="Ø"/>
            </a:pPr>
            <a:r>
              <a:rPr lang="en-US" sz="2800" b="1" i="1" u="sng" dirty="0">
                <a:solidFill>
                  <a:srgbClr val="00B050"/>
                </a:solidFill>
              </a:rPr>
              <a:t>Attack Vector:</a:t>
            </a:r>
          </a:p>
          <a:p>
            <a:r>
              <a:rPr lang="en-US" sz="2100" b="1" i="1" u="sng" dirty="0">
                <a:solidFill>
                  <a:srgbClr val="002060"/>
                </a:solidFill>
              </a:rPr>
              <a:t>Supply Chain Attack: </a:t>
            </a:r>
            <a:r>
              <a:rPr lang="en-US" sz="1800" i="1" dirty="0"/>
              <a:t>The attackers compromised SolarWinds’ build environment, inserting malicious code into the legitimate Orion software updates. When clients installed the updates, they inadvertently introduced the malware into their networks.</a:t>
            </a:r>
          </a:p>
          <a:p>
            <a:r>
              <a:rPr lang="en-US" sz="2100" b="1" i="1" u="sng" dirty="0">
                <a:solidFill>
                  <a:srgbClr val="002060"/>
                </a:solidFill>
              </a:rPr>
              <a:t>SUNBURST Malware: </a:t>
            </a:r>
            <a:r>
              <a:rPr lang="en-US" sz="1800" i="1" dirty="0"/>
              <a:t>The malware, known as SUNBURST, created a backdoor in the affected systems, allowing the attackers to remotely access and manipulate the networks.</a:t>
            </a:r>
          </a:p>
          <a:p>
            <a:pPr>
              <a:buFont typeface="Wingdings" panose="05000000000000000000" pitchFamily="2" charset="2"/>
              <a:buChar char="Ø"/>
            </a:pPr>
            <a:r>
              <a:rPr lang="en-US" sz="2800" b="1" i="1" u="sng" dirty="0">
                <a:solidFill>
                  <a:srgbClr val="00B050"/>
                </a:solidFill>
              </a:rPr>
              <a:t>Targeted Entities:</a:t>
            </a:r>
          </a:p>
          <a:p>
            <a:r>
              <a:rPr lang="en-US" sz="2300" b="1" i="1" u="sng" dirty="0">
                <a:solidFill>
                  <a:srgbClr val="002060"/>
                </a:solidFill>
              </a:rPr>
              <a:t>Government Agencies: </a:t>
            </a:r>
            <a:r>
              <a:rPr lang="en-US" sz="1800" i="1" dirty="0"/>
              <a:t>U.S. departments of Homeland Security, Treasury, Commerce, and others were among the affected.</a:t>
            </a:r>
          </a:p>
          <a:p>
            <a:r>
              <a:rPr lang="en-US" sz="2300" b="1" i="1" u="sng" dirty="0">
                <a:solidFill>
                  <a:srgbClr val="002060"/>
                </a:solidFill>
              </a:rPr>
              <a:t>Private Sector: </a:t>
            </a:r>
            <a:r>
              <a:rPr lang="en-US" sz="1800" i="1" dirty="0"/>
              <a:t>Major corporations, including technology firms, cybersecurity companies, and other critical infrastructure providers, were compromised.</a:t>
            </a:r>
          </a:p>
          <a:p>
            <a:r>
              <a:rPr lang="en-US" sz="2300" b="1" i="1" u="sng" dirty="0">
                <a:solidFill>
                  <a:srgbClr val="002060"/>
                </a:solidFill>
              </a:rPr>
              <a:t>Critical Infrastructure: </a:t>
            </a:r>
            <a:r>
              <a:rPr lang="en-US" sz="1600" i="1" dirty="0"/>
              <a:t>Entities managing critical infrastructure, including utilities and communication providers, were also targeted. 20, making the breach undetected for several months.</a:t>
            </a:r>
            <a:endParaRPr lang="en-IN" sz="1600" i="1" dirty="0"/>
          </a:p>
        </p:txBody>
      </p:sp>
    </p:spTree>
    <p:extLst>
      <p:ext uri="{BB962C8B-B14F-4D97-AF65-F5344CB8AC3E}">
        <p14:creationId xmlns:p14="http://schemas.microsoft.com/office/powerpoint/2010/main" val="954222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3AAB7-3112-3EC6-3363-EF78B20EED37}"/>
              </a:ext>
            </a:extLst>
          </p:cNvPr>
          <p:cNvSpPr>
            <a:spLocks noGrp="1"/>
          </p:cNvSpPr>
          <p:nvPr>
            <p:ph type="title"/>
          </p:nvPr>
        </p:nvSpPr>
        <p:spPr>
          <a:xfrm>
            <a:off x="486697" y="426284"/>
            <a:ext cx="10058400" cy="586438"/>
          </a:xfrm>
        </p:spPr>
        <p:txBody>
          <a:bodyPr>
            <a:normAutofit fontScale="90000"/>
          </a:bodyPr>
          <a:lstStyle/>
          <a:p>
            <a:r>
              <a:rPr lang="en-IN" b="1" i="1" u="sng" dirty="0">
                <a:solidFill>
                  <a:srgbClr val="C00000"/>
                </a:solidFill>
              </a:rPr>
              <a:t>Details:-</a:t>
            </a:r>
            <a:endParaRPr lang="en-IN" dirty="0"/>
          </a:p>
        </p:txBody>
      </p:sp>
      <p:sp>
        <p:nvSpPr>
          <p:cNvPr id="3" name="Content Placeholder 2">
            <a:extLst>
              <a:ext uri="{FF2B5EF4-FFF2-40B4-BE49-F238E27FC236}">
                <a16:creationId xmlns:a16="http://schemas.microsoft.com/office/drawing/2014/main" id="{5F3FB62F-CA11-9F88-3143-DE670C766CEF}"/>
              </a:ext>
            </a:extLst>
          </p:cNvPr>
          <p:cNvSpPr>
            <a:spLocks noGrp="1"/>
          </p:cNvSpPr>
          <p:nvPr>
            <p:ph idx="1"/>
          </p:nvPr>
        </p:nvSpPr>
        <p:spPr>
          <a:xfrm>
            <a:off x="486697" y="1012721"/>
            <a:ext cx="11218606" cy="5506065"/>
          </a:xfrm>
        </p:spPr>
        <p:txBody>
          <a:bodyPr>
            <a:normAutofit lnSpcReduction="10000"/>
          </a:bodyPr>
          <a:lstStyle/>
          <a:p>
            <a:pPr>
              <a:buFont typeface="Wingdings" panose="05000000000000000000" pitchFamily="2" charset="2"/>
              <a:buChar char="Ø"/>
            </a:pPr>
            <a:r>
              <a:rPr lang="en-US" sz="2400" b="1" i="1" u="sng" dirty="0">
                <a:solidFill>
                  <a:srgbClr val="00B050"/>
                </a:solidFill>
              </a:rPr>
              <a:t>Effects:</a:t>
            </a:r>
          </a:p>
          <a:p>
            <a:r>
              <a:rPr lang="en-US" sz="2000" b="1" i="1" u="sng" dirty="0">
                <a:solidFill>
                  <a:srgbClr val="002060"/>
                </a:solidFill>
              </a:rPr>
              <a:t>Data Breach: </a:t>
            </a:r>
            <a:r>
              <a:rPr lang="en-US" i="1" dirty="0"/>
              <a:t>Sensitive information, including emails and proprietary data, was potentially accessed by the attackers.</a:t>
            </a:r>
          </a:p>
          <a:p>
            <a:r>
              <a:rPr lang="en-US" sz="2000" b="1" i="1" u="sng" dirty="0">
                <a:solidFill>
                  <a:srgbClr val="002060"/>
                </a:solidFill>
              </a:rPr>
              <a:t>Operational Impact: </a:t>
            </a:r>
            <a:r>
              <a:rPr lang="en-US" i="1" dirty="0"/>
              <a:t>The attack led to significant operational disruptions as organizations scrambled to identify and mitigate the breach.</a:t>
            </a:r>
          </a:p>
          <a:p>
            <a:r>
              <a:rPr lang="en-US" sz="2000" b="1" i="1" u="sng" dirty="0">
                <a:solidFill>
                  <a:srgbClr val="002060"/>
                </a:solidFill>
              </a:rPr>
              <a:t>Long-Term Security Risks: </a:t>
            </a:r>
            <a:r>
              <a:rPr lang="en-US" i="1" dirty="0"/>
              <a:t>The deep access gained by the attackers posed ongoing security risks, requiring extensive investigations and security enhancements.</a:t>
            </a:r>
          </a:p>
          <a:p>
            <a:pPr>
              <a:buFont typeface="Wingdings" panose="05000000000000000000" pitchFamily="2" charset="2"/>
              <a:buChar char="Ø"/>
            </a:pPr>
            <a:r>
              <a:rPr lang="en-US" sz="2400" b="1" i="1" u="sng" dirty="0">
                <a:solidFill>
                  <a:srgbClr val="00B050"/>
                </a:solidFill>
              </a:rPr>
              <a:t>Response and Mitigation:</a:t>
            </a:r>
          </a:p>
          <a:p>
            <a:r>
              <a:rPr lang="en-US" sz="2000" b="1" i="1" u="sng" dirty="0">
                <a:solidFill>
                  <a:srgbClr val="002060"/>
                </a:solidFill>
              </a:rPr>
              <a:t>Incident Response: </a:t>
            </a:r>
            <a:r>
              <a:rPr lang="en-US" i="1" dirty="0"/>
              <a:t>Organizations affected by the breach initiated incident response protocols, working to isolate and remove the malicious code from their systems.</a:t>
            </a:r>
          </a:p>
          <a:p>
            <a:r>
              <a:rPr lang="en-US" sz="2000" b="1" i="1" u="sng" dirty="0">
                <a:solidFill>
                  <a:srgbClr val="002060"/>
                </a:solidFill>
              </a:rPr>
              <a:t>Government Action: </a:t>
            </a:r>
            <a:r>
              <a:rPr lang="en-US" i="1" dirty="0"/>
              <a:t>The U.S. government launched investigations into the breach, involving cybersecurity agencies and law enforcement.</a:t>
            </a:r>
          </a:p>
          <a:p>
            <a:r>
              <a:rPr lang="en-US" sz="2000" b="1" i="1" u="sng" dirty="0">
                <a:solidFill>
                  <a:srgbClr val="002060"/>
                </a:solidFill>
              </a:rPr>
              <a:t>Patch and Update: </a:t>
            </a:r>
            <a:r>
              <a:rPr lang="en-US" i="1" dirty="0"/>
              <a:t>SolarWinds issued updates to fix the compromised software, and affected organizations were urged to apply these patches promptly .</a:t>
            </a:r>
          </a:p>
          <a:p>
            <a:r>
              <a:rPr lang="en-US" sz="2000" b="1" i="1" u="sng" dirty="0">
                <a:solidFill>
                  <a:srgbClr val="002060"/>
                </a:solidFill>
              </a:rPr>
              <a:t>Enhanced Security Measures: </a:t>
            </a:r>
            <a:r>
              <a:rPr lang="en-US" i="1" dirty="0"/>
              <a:t>Both SolarWinds and its clients implemented enhanced security measures to prevent future supply chain attacks, including more rigorous code audits and improved monitoring of software builds.</a:t>
            </a:r>
            <a:endParaRPr lang="en-IN" i="1" dirty="0"/>
          </a:p>
        </p:txBody>
      </p:sp>
    </p:spTree>
    <p:extLst>
      <p:ext uri="{BB962C8B-B14F-4D97-AF65-F5344CB8AC3E}">
        <p14:creationId xmlns:p14="http://schemas.microsoft.com/office/powerpoint/2010/main" val="186222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C705-C6CC-74E0-E111-545DF3F56214}"/>
              </a:ext>
            </a:extLst>
          </p:cNvPr>
          <p:cNvSpPr>
            <a:spLocks noGrp="1"/>
          </p:cNvSpPr>
          <p:nvPr>
            <p:ph type="title"/>
          </p:nvPr>
        </p:nvSpPr>
        <p:spPr>
          <a:xfrm>
            <a:off x="526025" y="469469"/>
            <a:ext cx="10058400" cy="582583"/>
          </a:xfrm>
        </p:spPr>
        <p:txBody>
          <a:bodyPr>
            <a:normAutofit fontScale="90000"/>
          </a:bodyPr>
          <a:lstStyle/>
          <a:p>
            <a:r>
              <a:rPr lang="en-IN" b="1" i="1" u="sng" dirty="0">
                <a:solidFill>
                  <a:srgbClr val="C00000"/>
                </a:solidFill>
              </a:rPr>
              <a:t>Details:-</a:t>
            </a:r>
            <a:endParaRPr lang="en-IN" dirty="0"/>
          </a:p>
        </p:txBody>
      </p:sp>
      <p:sp>
        <p:nvSpPr>
          <p:cNvPr id="3" name="Content Placeholder 2">
            <a:extLst>
              <a:ext uri="{FF2B5EF4-FFF2-40B4-BE49-F238E27FC236}">
                <a16:creationId xmlns:a16="http://schemas.microsoft.com/office/drawing/2014/main" id="{017907F8-6AC2-E66A-CA8C-F0354D9C1376}"/>
              </a:ext>
            </a:extLst>
          </p:cNvPr>
          <p:cNvSpPr>
            <a:spLocks noGrp="1"/>
          </p:cNvSpPr>
          <p:nvPr>
            <p:ph idx="1"/>
          </p:nvPr>
        </p:nvSpPr>
        <p:spPr>
          <a:xfrm>
            <a:off x="383457" y="1052051"/>
            <a:ext cx="11395587" cy="5336479"/>
          </a:xfrm>
        </p:spPr>
        <p:txBody>
          <a:bodyPr/>
          <a:lstStyle/>
          <a:p>
            <a:pPr>
              <a:buFont typeface="Wingdings" panose="05000000000000000000" pitchFamily="2" charset="2"/>
              <a:buChar char="Ø"/>
            </a:pPr>
            <a:r>
              <a:rPr lang="en-US" sz="2400" b="1" i="1" u="sng" dirty="0">
                <a:solidFill>
                  <a:srgbClr val="00B050"/>
                </a:solidFill>
              </a:rPr>
              <a:t>Key Lessons and Preventive Measures Supply</a:t>
            </a:r>
          </a:p>
          <a:p>
            <a:r>
              <a:rPr lang="en-US" i="1" dirty="0"/>
              <a:t> </a:t>
            </a:r>
            <a:r>
              <a:rPr lang="en-US" sz="2000" b="1" i="1" u="sng" dirty="0">
                <a:solidFill>
                  <a:srgbClr val="002060"/>
                </a:solidFill>
              </a:rPr>
              <a:t>Chain Security: </a:t>
            </a:r>
            <a:r>
              <a:rPr lang="en-US" sz="1800" i="1" dirty="0"/>
              <a:t>Highlighted the critical need for robust supply chain security measures, including thorough vetting of third-party software and regular security audits.</a:t>
            </a:r>
          </a:p>
          <a:p>
            <a:r>
              <a:rPr lang="en-US" sz="2000" b="1" i="1" u="sng" dirty="0">
                <a:solidFill>
                  <a:srgbClr val="002060"/>
                </a:solidFill>
              </a:rPr>
              <a:t>Advanced Threat Detection: </a:t>
            </a:r>
            <a:r>
              <a:rPr lang="en-US" sz="1800" i="1" dirty="0"/>
              <a:t>Emphasized the importance of advanced threat detection and response capabilities to identify and mitigate sophisticated cyber threats.</a:t>
            </a:r>
          </a:p>
          <a:p>
            <a:r>
              <a:rPr lang="en-US" sz="2000" b="1" i="1" u="sng" dirty="0">
                <a:solidFill>
                  <a:srgbClr val="002060"/>
                </a:solidFill>
              </a:rPr>
              <a:t>Multi-Layered Security: </a:t>
            </a:r>
            <a:r>
              <a:rPr lang="en-US" sz="1800" i="1" dirty="0"/>
              <a:t>Underlined the necessity of implementing multi-layered security defenses, including network segmentation, endpoint protection, and strict access controls. </a:t>
            </a:r>
          </a:p>
          <a:p>
            <a:r>
              <a:rPr lang="en-US" sz="2000" b="1" i="1" u="sng" dirty="0">
                <a:solidFill>
                  <a:srgbClr val="002060"/>
                </a:solidFill>
              </a:rPr>
              <a:t>Collaboration and Information Sharing: </a:t>
            </a:r>
            <a:r>
              <a:rPr lang="en-US" sz="1800" i="1" dirty="0"/>
              <a:t>Showcased the value of collaboration and information sharing among government agencies, private sector entities, and international partners in addressing cyber threats .</a:t>
            </a:r>
          </a:p>
          <a:p>
            <a:r>
              <a:rPr lang="en-US" sz="2000" b="1" i="1" u="sng" dirty="0">
                <a:solidFill>
                  <a:srgbClr val="002060"/>
                </a:solidFill>
              </a:rPr>
              <a:t>Incident Response Planning: </a:t>
            </a:r>
            <a:r>
              <a:rPr lang="en-US" sz="1800" i="1" dirty="0"/>
              <a:t>Reinforced the importance of having comprehensive incident response plans in place, ensuring quick and effective actions in the event of a cyber breach.</a:t>
            </a:r>
            <a:endParaRPr lang="en-IN" sz="1800" i="1" dirty="0"/>
          </a:p>
        </p:txBody>
      </p:sp>
    </p:spTree>
    <p:extLst>
      <p:ext uri="{BB962C8B-B14F-4D97-AF65-F5344CB8AC3E}">
        <p14:creationId xmlns:p14="http://schemas.microsoft.com/office/powerpoint/2010/main" val="809693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5B22-6EFF-191D-26E1-A31F40F0CF80}"/>
              </a:ext>
            </a:extLst>
          </p:cNvPr>
          <p:cNvSpPr>
            <a:spLocks noGrp="1"/>
          </p:cNvSpPr>
          <p:nvPr>
            <p:ph type="title"/>
          </p:nvPr>
        </p:nvSpPr>
        <p:spPr/>
        <p:txBody>
          <a:bodyPr>
            <a:normAutofit/>
          </a:bodyPr>
          <a:lstStyle/>
          <a:p>
            <a:r>
              <a:rPr lang="en-IN" sz="5400" b="1" i="1" u="sng" dirty="0">
                <a:solidFill>
                  <a:srgbClr val="C00000"/>
                </a:solidFill>
              </a:rPr>
              <a:t>Conclusion:-</a:t>
            </a:r>
          </a:p>
        </p:txBody>
      </p:sp>
      <p:sp>
        <p:nvSpPr>
          <p:cNvPr id="3" name="Content Placeholder 2">
            <a:extLst>
              <a:ext uri="{FF2B5EF4-FFF2-40B4-BE49-F238E27FC236}">
                <a16:creationId xmlns:a16="http://schemas.microsoft.com/office/drawing/2014/main" id="{93C92FD7-FBC4-75DD-F970-1738CA471431}"/>
              </a:ext>
            </a:extLst>
          </p:cNvPr>
          <p:cNvSpPr>
            <a:spLocks noGrp="1"/>
          </p:cNvSpPr>
          <p:nvPr>
            <p:ph idx="1"/>
          </p:nvPr>
        </p:nvSpPr>
        <p:spPr/>
        <p:txBody>
          <a:bodyPr>
            <a:normAutofit/>
          </a:bodyPr>
          <a:lstStyle/>
          <a:p>
            <a:pPr marL="0" indent="0" algn="ctr">
              <a:buNone/>
            </a:pPr>
            <a:r>
              <a:rPr lang="en-US" sz="2800" i="1" dirty="0"/>
              <a:t>The 2020 SolarWinds cyberattack is a significant example of cyber terrorism, demonstrating the vulnerability of supply chains and the extensive reach of state-sponsored cyber espionage activities. The incident underscored the importance of robust cybersecurity practices, enhanced threat detection capabilities, and international cooperation in defending against and responding to sophisticated cyber threats.</a:t>
            </a:r>
            <a:endParaRPr lang="en-IN" sz="2800" i="1" dirty="0"/>
          </a:p>
        </p:txBody>
      </p:sp>
    </p:spTree>
    <p:extLst>
      <p:ext uri="{BB962C8B-B14F-4D97-AF65-F5344CB8AC3E}">
        <p14:creationId xmlns:p14="http://schemas.microsoft.com/office/powerpoint/2010/main" val="37416327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{413517B8-50E8-4DB1-911E-D75CEEB94739}tf11531919_win32</Template>
  <TotalTime>89</TotalTime>
  <Words>917</Words>
  <Application>Microsoft Office PowerPoint</Application>
  <PresentationFormat>Widescreen</PresentationFormat>
  <Paragraphs>57</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Avenir Next LT Pro</vt:lpstr>
      <vt:lpstr>Avenir Next LT Pro Light</vt:lpstr>
      <vt:lpstr>Calibri</vt:lpstr>
      <vt:lpstr>Garamond</vt:lpstr>
      <vt:lpstr>Wingdings</vt:lpstr>
      <vt:lpstr>SavonVTI</vt:lpstr>
      <vt:lpstr>Cyber terrorism</vt:lpstr>
      <vt:lpstr>What is Cyber Terrorism:-</vt:lpstr>
      <vt:lpstr>Characteristics of Cyber Terrorism:-</vt:lpstr>
      <vt:lpstr>Real time example:- The 2020 Solar Winds Cyber Attack</vt:lpstr>
      <vt:lpstr>The 2020 Solar Winds Cyber Attack:-</vt:lpstr>
      <vt:lpstr>Details:-</vt:lpstr>
      <vt:lpstr>Details:-</vt:lpstr>
      <vt:lpstr>Details:-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uday kumar</dc:creator>
  <cp:lastModifiedBy>uday kumar</cp:lastModifiedBy>
  <cp:revision>1</cp:revision>
  <dcterms:created xsi:type="dcterms:W3CDTF">2024-06-16T10:57:32Z</dcterms:created>
  <dcterms:modified xsi:type="dcterms:W3CDTF">2024-06-16T12:31:51Z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